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Funnel Display"/>
      <p:regular r:id="rId18"/>
    </p:embeddedFont>
    <p:embeddedFont>
      <p:font typeface="Funnel Sans"/>
      <p:regular r:id="rId19"/>
    </p:embeddedFont>
    <p:embeddedFont>
      <p:font typeface="Funn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slideLayout" Target="../slideLayouts/slideLayout3.xml"/><Relationship Id="rId1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CG Power &amp; Industrial Solutions Ltd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Leading India's power infrastructure transformation through innovation and strategic diversification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816" y="798790"/>
            <a:ext cx="5177195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Comparison With Peers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15816" y="1777841"/>
            <a:ext cx="12998768" cy="5652849"/>
          </a:xfrm>
          <a:prstGeom prst="roundRect">
            <a:avLst>
              <a:gd name="adj" fmla="val 14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3436" y="1785461"/>
            <a:ext cx="12983527" cy="12037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1556" y="1911906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Company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2648307" y="1911906"/>
            <a:ext cx="121908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Operating Profit Margin (%)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71248" y="1911906"/>
            <a:ext cx="1219081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Gross Profit Margin (%)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894189" y="1911906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ROE (%)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7130" y="1911906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ROCE (%)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140071" y="1911906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Ratio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763012" y="1911906"/>
            <a:ext cx="1219081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 Turnover (x)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2385953" y="1911906"/>
            <a:ext cx="1222891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Asset Turnover (x)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23436" y="2989183"/>
            <a:ext cx="12983527" cy="12037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1556" y="3115628"/>
            <a:ext cx="122289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CG Power and Industrial Solutions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648307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71248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30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894189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27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7130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35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140071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1.68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763012" y="3115628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1.77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2385953" y="3115628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1.55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823436" y="4192905"/>
            <a:ext cx="12983527" cy="8867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1556" y="4319349"/>
            <a:ext cx="1222891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Siemens Ltd (India)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2648307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17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4271248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894189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15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17130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9140071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1.9</a:t>
            </a:r>
            <a:endParaRPr lang="en-US" sz="1550" dirty="0"/>
          </a:p>
        </p:txBody>
      </p:sp>
      <p:sp>
        <p:nvSpPr>
          <p:cNvPr id="29" name="Text 27"/>
          <p:cNvSpPr/>
          <p:nvPr/>
        </p:nvSpPr>
        <p:spPr>
          <a:xfrm>
            <a:off x="10763012" y="4319349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12385953" y="4319349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</a:t>
            </a:r>
            <a:endParaRPr lang="en-US" sz="1550" dirty="0"/>
          </a:p>
        </p:txBody>
      </p:sp>
      <p:sp>
        <p:nvSpPr>
          <p:cNvPr id="31" name="Shape 29"/>
          <p:cNvSpPr/>
          <p:nvPr/>
        </p:nvSpPr>
        <p:spPr>
          <a:xfrm>
            <a:off x="823436" y="5079683"/>
            <a:ext cx="12983527" cy="569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21556" y="5206127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ABB India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2648307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4271248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5894189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26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517130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35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9140071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2.04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0763012" y="5206127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3.55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2385953" y="5206127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1.03</a:t>
            </a:r>
            <a:endParaRPr lang="en-US" sz="1550" dirty="0"/>
          </a:p>
        </p:txBody>
      </p:sp>
      <p:sp>
        <p:nvSpPr>
          <p:cNvPr id="40" name="Shape 38"/>
          <p:cNvSpPr/>
          <p:nvPr/>
        </p:nvSpPr>
        <p:spPr>
          <a:xfrm>
            <a:off x="823436" y="5649516"/>
            <a:ext cx="12983527" cy="12037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21556" y="5775960"/>
            <a:ext cx="122289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Schneider Electric (India)</a:t>
            </a:r>
            <a:endParaRPr lang="en-US" sz="1550" dirty="0"/>
          </a:p>
        </p:txBody>
      </p:sp>
      <p:sp>
        <p:nvSpPr>
          <p:cNvPr id="42" name="Text 40"/>
          <p:cNvSpPr/>
          <p:nvPr/>
        </p:nvSpPr>
        <p:spPr>
          <a:xfrm>
            <a:off x="2648307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22</a:t>
            </a:r>
            <a:endParaRPr lang="en-US" sz="1550" dirty="0"/>
          </a:p>
        </p:txBody>
      </p:sp>
      <p:sp>
        <p:nvSpPr>
          <p:cNvPr id="43" name="Text 41"/>
          <p:cNvSpPr/>
          <p:nvPr/>
        </p:nvSpPr>
        <p:spPr>
          <a:xfrm>
            <a:off x="4271248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5894189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28</a:t>
            </a:r>
            <a:endParaRPr lang="en-US" sz="1550" dirty="0"/>
          </a:p>
        </p:txBody>
      </p:sp>
      <p:sp>
        <p:nvSpPr>
          <p:cNvPr id="45" name="Text 43"/>
          <p:cNvSpPr/>
          <p:nvPr/>
        </p:nvSpPr>
        <p:spPr>
          <a:xfrm>
            <a:off x="7517130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47</a:t>
            </a:r>
            <a:endParaRPr lang="en-US" sz="1550" dirty="0"/>
          </a:p>
        </p:txBody>
      </p:sp>
      <p:sp>
        <p:nvSpPr>
          <p:cNvPr id="46" name="Text 44"/>
          <p:cNvSpPr/>
          <p:nvPr/>
        </p:nvSpPr>
        <p:spPr>
          <a:xfrm>
            <a:off x="9140071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1.6</a:t>
            </a:r>
            <a:endParaRPr lang="en-US" sz="1550" dirty="0"/>
          </a:p>
        </p:txBody>
      </p:sp>
      <p:sp>
        <p:nvSpPr>
          <p:cNvPr id="47" name="Text 45"/>
          <p:cNvSpPr/>
          <p:nvPr/>
        </p:nvSpPr>
        <p:spPr>
          <a:xfrm>
            <a:off x="10763012" y="5775960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8" name="Text 46"/>
          <p:cNvSpPr/>
          <p:nvPr/>
        </p:nvSpPr>
        <p:spPr>
          <a:xfrm>
            <a:off x="12385953" y="5775960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9" name="Shape 47"/>
          <p:cNvSpPr/>
          <p:nvPr/>
        </p:nvSpPr>
        <p:spPr>
          <a:xfrm>
            <a:off x="823436" y="6853238"/>
            <a:ext cx="12983527" cy="5698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1021556" y="6979682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BHEL</a:t>
            </a:r>
            <a:endParaRPr lang="en-US" sz="1550" dirty="0"/>
          </a:p>
        </p:txBody>
      </p:sp>
      <p:sp>
        <p:nvSpPr>
          <p:cNvPr id="51" name="Text 49"/>
          <p:cNvSpPr/>
          <p:nvPr/>
        </p:nvSpPr>
        <p:spPr>
          <a:xfrm>
            <a:off x="2648307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</a:t>
            </a:r>
            <a:endParaRPr lang="en-US" sz="1550" dirty="0"/>
          </a:p>
        </p:txBody>
      </p:sp>
      <p:sp>
        <p:nvSpPr>
          <p:cNvPr id="52" name="Text 50"/>
          <p:cNvSpPr/>
          <p:nvPr/>
        </p:nvSpPr>
        <p:spPr>
          <a:xfrm>
            <a:off x="4271248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53" name="Text 51"/>
          <p:cNvSpPr/>
          <p:nvPr/>
        </p:nvSpPr>
        <p:spPr>
          <a:xfrm>
            <a:off x="5894189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</a:t>
            </a:r>
            <a:endParaRPr lang="en-US" sz="1550" dirty="0"/>
          </a:p>
        </p:txBody>
      </p:sp>
      <p:sp>
        <p:nvSpPr>
          <p:cNvPr id="54" name="Text 52"/>
          <p:cNvSpPr/>
          <p:nvPr/>
        </p:nvSpPr>
        <p:spPr>
          <a:xfrm>
            <a:off x="7517130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</a:t>
            </a:r>
            <a:endParaRPr lang="en-US" sz="1550" dirty="0"/>
          </a:p>
        </p:txBody>
      </p:sp>
      <p:sp>
        <p:nvSpPr>
          <p:cNvPr id="55" name="Text 53"/>
          <p:cNvSpPr/>
          <p:nvPr/>
        </p:nvSpPr>
        <p:spPr>
          <a:xfrm>
            <a:off x="9140071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1.4</a:t>
            </a:r>
            <a:endParaRPr lang="en-US" sz="1550" dirty="0"/>
          </a:p>
        </p:txBody>
      </p:sp>
      <p:sp>
        <p:nvSpPr>
          <p:cNvPr id="56" name="Text 54"/>
          <p:cNvSpPr/>
          <p:nvPr/>
        </p:nvSpPr>
        <p:spPr>
          <a:xfrm>
            <a:off x="10763012" y="6979682"/>
            <a:ext cx="121908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1.2</a:t>
            </a:r>
            <a:endParaRPr lang="en-US" sz="1550" dirty="0"/>
          </a:p>
        </p:txBody>
      </p:sp>
      <p:sp>
        <p:nvSpPr>
          <p:cNvPr id="57" name="Text 55"/>
          <p:cNvSpPr/>
          <p:nvPr/>
        </p:nvSpPr>
        <p:spPr>
          <a:xfrm>
            <a:off x="12385953" y="6979682"/>
            <a:ext cx="1222891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0.9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498" y="585311"/>
            <a:ext cx="6693218" cy="406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Investment Recommendation: </a:t>
            </a:r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26A688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BUY &amp; HOLD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744498" y="1323856"/>
            <a:ext cx="6402110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498" y="1700451"/>
            <a:ext cx="3632716" cy="30095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91413" y="1337667"/>
            <a:ext cx="1952030" cy="244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Investment Thesis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7491413" y="1737241"/>
            <a:ext cx="6402110" cy="1090613"/>
          </a:xfrm>
          <a:prstGeom prst="roundRect">
            <a:avLst>
              <a:gd name="adj" fmla="val 6707"/>
            </a:avLst>
          </a:prstGeom>
          <a:solidFill>
            <a:srgbClr val="FAF5EB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476173" y="1737241"/>
            <a:ext cx="60960" cy="1090613"/>
          </a:xfrm>
          <a:prstGeom prst="roundRect">
            <a:avLst>
              <a:gd name="adj" fmla="val 95267"/>
            </a:avLst>
          </a:prstGeom>
          <a:solidFill>
            <a:srgbClr val="26A688"/>
          </a:solidFill>
          <a:ln/>
        </p:spPr>
      </p:sp>
      <p:sp>
        <p:nvSpPr>
          <p:cNvPr id="8" name="Text 5"/>
          <p:cNvSpPr/>
          <p:nvPr/>
        </p:nvSpPr>
        <p:spPr>
          <a:xfrm>
            <a:off x="7690604" y="1890713"/>
            <a:ext cx="2430304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Superior Financial Performance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690604" y="2232184"/>
            <a:ext cx="604944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30% gross profit margin, 27% ROE, and debt-free balance sheet demonstrate exceptional operational strength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491413" y="2966085"/>
            <a:ext cx="6402110" cy="1090613"/>
          </a:xfrm>
          <a:prstGeom prst="roundRect">
            <a:avLst>
              <a:gd name="adj" fmla="val 6707"/>
            </a:avLst>
          </a:prstGeom>
          <a:solidFill>
            <a:srgbClr val="FAF5EB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476173" y="2966085"/>
            <a:ext cx="60960" cy="1090613"/>
          </a:xfrm>
          <a:prstGeom prst="roundRect">
            <a:avLst>
              <a:gd name="adj" fmla="val 95267"/>
            </a:avLst>
          </a:prstGeom>
          <a:solidFill>
            <a:srgbClr val="26A688"/>
          </a:solidFill>
          <a:ln/>
        </p:spPr>
      </p:sp>
      <p:sp>
        <p:nvSpPr>
          <p:cNvPr id="12" name="Text 9"/>
          <p:cNvSpPr/>
          <p:nvPr/>
        </p:nvSpPr>
        <p:spPr>
          <a:xfrm>
            <a:off x="7690604" y="3119557"/>
            <a:ext cx="1933813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Market Position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690604" y="3461028"/>
            <a:ext cx="604944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Market leadership in power equipment combined with semiconductor diversification creates multiple growth engines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91413" y="4194929"/>
            <a:ext cx="6402110" cy="869513"/>
          </a:xfrm>
          <a:prstGeom prst="roundRect">
            <a:avLst>
              <a:gd name="adj" fmla="val 8413"/>
            </a:avLst>
          </a:prstGeom>
          <a:solidFill>
            <a:srgbClr val="FAF5EB"/>
          </a:solidFill>
          <a:ln w="15240">
            <a:solidFill>
              <a:srgbClr val="26A688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476173" y="4194929"/>
            <a:ext cx="60960" cy="869513"/>
          </a:xfrm>
          <a:prstGeom prst="roundRect">
            <a:avLst>
              <a:gd name="adj" fmla="val 95267"/>
            </a:avLst>
          </a:prstGeom>
          <a:solidFill>
            <a:srgbClr val="26A688"/>
          </a:solidFill>
          <a:ln/>
        </p:spPr>
      </p:sp>
      <p:sp>
        <p:nvSpPr>
          <p:cNvPr id="16" name="Text 13"/>
          <p:cNvSpPr/>
          <p:nvPr/>
        </p:nvSpPr>
        <p:spPr>
          <a:xfrm>
            <a:off x="7690604" y="4348401"/>
            <a:ext cx="1686520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Strong Order Visibility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690604" y="4689872"/>
            <a:ext cx="604944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₹641 crore Power Grid contract and robust backlog provide revenue certainty through FY26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491413" y="5202674"/>
            <a:ext cx="6402110" cy="1090613"/>
          </a:xfrm>
          <a:prstGeom prst="roundRect">
            <a:avLst>
              <a:gd name="adj" fmla="val 6707"/>
            </a:avLst>
          </a:prstGeom>
          <a:solidFill>
            <a:srgbClr val="FAF5EB"/>
          </a:solidFill>
          <a:ln w="15240">
            <a:solidFill>
              <a:srgbClr val="F44444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7476173" y="5202674"/>
            <a:ext cx="60960" cy="1090613"/>
          </a:xfrm>
          <a:prstGeom prst="roundRect">
            <a:avLst>
              <a:gd name="adj" fmla="val 95267"/>
            </a:avLst>
          </a:prstGeom>
          <a:solidFill>
            <a:srgbClr val="F44444"/>
          </a:solidFill>
          <a:ln/>
        </p:spPr>
      </p:sp>
      <p:sp>
        <p:nvSpPr>
          <p:cNvPr id="20" name="Text 17"/>
          <p:cNvSpPr/>
          <p:nvPr/>
        </p:nvSpPr>
        <p:spPr>
          <a:xfrm>
            <a:off x="7690604" y="5356146"/>
            <a:ext cx="1626632" cy="203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Weaknesses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690604" y="5697617"/>
            <a:ext cx="6049447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Weaker ROE and ROCE than Schneider Electric, smaller market size than other peers, no government advantage like BHEL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744498" y="6604278"/>
            <a:ext cx="1314140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Sources: Equitymaster Research, Moneycontrol, Morgan Stanley Reports, NSE Disclosures, CG Power Investor Relations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744498" y="6980872"/>
            <a:ext cx="13141404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ScanX Trade, reporting Q1 results and revenue growth details. • 5paisa, highlighting Q2 results, YoY trends, and detailed financial breakdowns. • Business Standard article, discussing net profit decline and operational cost impacts in Q2. • Bajaj Broking FY24-25 earnings summary, providing Q2 management commentary and order intake data. • Yahoo Finance and Marketscreener, containing transcripts and commentary from CG Power’s Q1 and Q2 earnings calls. • Other supporting context from Moneycontrol, NSE, and CG Power’s investor relations disclosures.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164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Company Overview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64387"/>
            <a:ext cx="7586067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CG Power &amp; Industrial Solutions Ltd is a leading Indian engineering company headquartered in Mumbai, specializing in power transmission, distribution, and automation solutions. Founded in 1937 and now part of the prestigious Murugappa Group, the company has established a strong presence across domestic and international markets.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513" y="3510915"/>
            <a:ext cx="7522488" cy="3677841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0244" y="5468480"/>
            <a:ext cx="234856" cy="23485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7657" y="3801505"/>
            <a:ext cx="1573288" cy="1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Transformers</a:t>
            </a:r>
            <a:endParaRPr lang="en-US" sz="1250" dirty="0"/>
          </a:p>
        </p:txBody>
      </p:sp>
      <p:sp>
        <p:nvSpPr>
          <p:cNvPr id="7" name="Text 3"/>
          <p:cNvSpPr/>
          <p:nvPr/>
        </p:nvSpPr>
        <p:spPr>
          <a:xfrm>
            <a:off x="1047657" y="4057489"/>
            <a:ext cx="1623208" cy="501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Essential for voltage conversion in power systems.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8377" y="5468480"/>
            <a:ext cx="234855" cy="23485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584350" y="3801505"/>
            <a:ext cx="1573288" cy="1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Motors &amp; Drives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6584350" y="4057489"/>
            <a:ext cx="1623208" cy="501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Powering industrial machinery and automation processes.</a:t>
            </a:r>
            <a:endParaRPr lang="en-US" sz="10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6510" y="5468480"/>
            <a:ext cx="234855" cy="23485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7657" y="5736306"/>
            <a:ext cx="1573288" cy="1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Switchgear &amp; CBs</a:t>
            </a:r>
            <a:endParaRPr lang="en-US" sz="1250" dirty="0"/>
          </a:p>
        </p:txBody>
      </p:sp>
      <p:sp>
        <p:nvSpPr>
          <p:cNvPr id="13" name="Text 7"/>
          <p:cNvSpPr/>
          <p:nvPr/>
        </p:nvSpPr>
        <p:spPr>
          <a:xfrm>
            <a:off x="1047657" y="5992290"/>
            <a:ext cx="1623208" cy="334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Protecting electrical circuits from damage.</a:t>
            </a:r>
            <a:endParaRPr lang="en-US" sz="10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2074" y="5468480"/>
            <a:ext cx="234855" cy="23485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576804" y="5736306"/>
            <a:ext cx="1573289" cy="196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Railway Solutions</a:t>
            </a:r>
            <a:endParaRPr lang="en-US" sz="1250" dirty="0"/>
          </a:p>
        </p:txBody>
      </p:sp>
      <p:sp>
        <p:nvSpPr>
          <p:cNvPr id="16" name="Text 9"/>
          <p:cNvSpPr/>
          <p:nvPr/>
        </p:nvSpPr>
        <p:spPr>
          <a:xfrm>
            <a:off x="6576804" y="5992290"/>
            <a:ext cx="1623207" cy="334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Specialized systems for rail transport infrastructure.</a:t>
            </a:r>
            <a:endParaRPr lang="en-US" sz="10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8612" y="1807488"/>
            <a:ext cx="1709261" cy="132838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8612" y="3351252"/>
            <a:ext cx="3921204" cy="39212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1018"/>
            <a:ext cx="91955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Exceptional Financial Performance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83443"/>
            <a:ext cx="301430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₹8,046 Cr</a:t>
            </a:r>
            <a:endParaRPr lang="en-US" sz="4950" dirty="0"/>
          </a:p>
        </p:txBody>
      </p:sp>
      <p:sp>
        <p:nvSpPr>
          <p:cNvPr id="4" name="Text 2"/>
          <p:cNvSpPr/>
          <p:nvPr/>
        </p:nvSpPr>
        <p:spPr>
          <a:xfrm>
            <a:off x="837724" y="3716774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Operating Revenue FY25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564261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momentum with consistent 5-year CAGR of ~12%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2783443"/>
            <a:ext cx="301430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₹1,427 Cr</a:t>
            </a:r>
            <a:endParaRPr lang="en-US" sz="4950" dirty="0"/>
          </a:p>
        </p:txBody>
      </p:sp>
      <p:sp>
        <p:nvSpPr>
          <p:cNvPr id="7" name="Text 5"/>
          <p:cNvSpPr/>
          <p:nvPr/>
        </p:nvSpPr>
        <p:spPr>
          <a:xfrm>
            <a:off x="4250293" y="3716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Profit After Tax FY25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51233" y="4212312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Remarkable 48% YoY growth demonstrating operational excellence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64743" y="2783443"/>
            <a:ext cx="301430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₹6.37</a:t>
            </a:r>
            <a:endParaRPr lang="en-US" sz="4950" dirty="0"/>
          </a:p>
        </p:txBody>
      </p:sp>
      <p:sp>
        <p:nvSpPr>
          <p:cNvPr id="10" name="Text 8"/>
          <p:cNvSpPr/>
          <p:nvPr/>
        </p:nvSpPr>
        <p:spPr>
          <a:xfrm>
            <a:off x="7563803" y="3716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Earnings Per Share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64743" y="4212312"/>
            <a:ext cx="30143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Delivering substantial value to shareholders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0778252" y="2783443"/>
            <a:ext cx="3014424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28.6%</a:t>
            </a:r>
            <a:endParaRPr lang="en-US" sz="4950" dirty="0"/>
          </a:p>
        </p:txBody>
      </p:sp>
      <p:sp>
        <p:nvSpPr>
          <p:cNvPr id="13" name="Text 11"/>
          <p:cNvSpPr/>
          <p:nvPr/>
        </p:nvSpPr>
        <p:spPr>
          <a:xfrm>
            <a:off x="10877312" y="3716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Return on Equity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8252" y="4212312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Industry-leading capital efficiency with virtually zero debt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598253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Market capitalization stands at approximately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₹1.23 lakh crore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reflecting strong investor confidence in the company's growth trajectory and strategic positioning in high-potential sectors.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7471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Q1 &amp; Q2 FY2025: Strong Operational Momentum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2322671"/>
            <a:ext cx="273069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Q1 FY2025 Highlights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324124" y="2852023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Consolidated revenue grew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25% YoY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₹2,643 crore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324124" y="3531394"/>
            <a:ext cx="35006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 Profit stood at ₹286 crore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324124" y="3904536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EBITDA margin at 15.4% with ₹407 crore EBITDA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24124" y="4583906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 intake surged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56% YoY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₹4,764 crore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324124" y="5263277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Robust order backlog of ₹11,971 crore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24124" y="5942648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Free cash flow exceeded PAT by 119%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24124" y="6727388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Power Systems segment led with 43% growth; Industrial Systems grew 16%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299621" y="2322671"/>
            <a:ext cx="310955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Q2 FY2025 Performance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299621" y="2852023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 increased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21% YoY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₹2,413 crore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10299621" y="3531394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 profit at ₹220 crore amid strategic investments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10299621" y="4210764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EBITDA of ₹324 crore supporting expansion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0299621" y="4890135"/>
            <a:ext cx="3500676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Order intake grew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42% YoY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10299621" y="5263277"/>
            <a:ext cx="3500676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Strong backlog maintained at ₹7,965 crore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299621" y="6048018"/>
            <a:ext cx="3500676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Margin pressures from acquisition costs offset by solid operational performance and future visibility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102" y="798195"/>
            <a:ext cx="9980771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Management Commentary &amp; Strategic Vision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1112044" y="1998940"/>
            <a:ext cx="1270325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"We have a very strong start of this fiscal year with all-time high quarterly standalone revenue and PBT. Our Q1 sales grew by 25% year-over-year, profit after tax grew by 23%, and order intake grew by 56%, making it one of the strongest quarterly performances in recent times."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815102" y="1776293"/>
            <a:ext cx="22860" cy="1078706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5" name="Text 3"/>
          <p:cNvSpPr/>
          <p:nvPr/>
        </p:nvSpPr>
        <p:spPr>
          <a:xfrm>
            <a:off x="815102" y="3077647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815102" y="3391138"/>
            <a:ext cx="64011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7" name="Text 5"/>
          <p:cNvSpPr/>
          <p:nvPr/>
        </p:nvSpPr>
        <p:spPr>
          <a:xfrm>
            <a:off x="815102" y="3535799"/>
            <a:ext cx="3224213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Operational Excellence Focus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15102" y="3945612"/>
            <a:ext cx="640115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Management emphasizes improving efficiency while expanding business segments like power systems and semiconductors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414141" y="3077647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141" y="3391138"/>
            <a:ext cx="64011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1" name="Text 9"/>
          <p:cNvSpPr/>
          <p:nvPr/>
        </p:nvSpPr>
        <p:spPr>
          <a:xfrm>
            <a:off x="7414141" y="3535799"/>
            <a:ext cx="2401848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Acquisitions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414141" y="3945612"/>
            <a:ext cx="640115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Active pursuit of growth opportunities including $36M Renesas RF components acquisition and semiconductor foray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15102" y="4925378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15102" y="5238869"/>
            <a:ext cx="64011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5" name="Text 13"/>
          <p:cNvSpPr/>
          <p:nvPr/>
        </p:nvSpPr>
        <p:spPr>
          <a:xfrm>
            <a:off x="815102" y="5383530"/>
            <a:ext cx="2568297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Future Expansion Plans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815102" y="5793343"/>
            <a:ext cx="640115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American Railroad Association certification and new sector integration expected to drive railway segment growth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414141" y="4925378"/>
            <a:ext cx="19788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4141" y="5238869"/>
            <a:ext cx="6401157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9" name="Text 17"/>
          <p:cNvSpPr/>
          <p:nvPr/>
        </p:nvSpPr>
        <p:spPr>
          <a:xfrm>
            <a:off x="7414141" y="5383530"/>
            <a:ext cx="2329101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Long-term Visibility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7414141" y="5793343"/>
            <a:ext cx="640115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order intake growth and strategic investments position company for sustained expansion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815102" y="6797873"/>
            <a:ext cx="1300019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CEO Amar Kaul noted that despite short-term margin pressures from acquisitions, the strong backlog and rising demand for power systems will drive future profitability.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643" y="1146453"/>
            <a:ext cx="7068503" cy="415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Growth Initiatives &amp; Market Context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61643" y="1618893"/>
            <a:ext cx="2671643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Major Recent Developments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61643" y="2098238"/>
            <a:ext cx="318254" cy="318254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876" y="2157413"/>
            <a:ext cx="199668" cy="1996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1343" y="2080617"/>
            <a:ext cx="268581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Semiconductor Entry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221343" y="2498169"/>
            <a:ext cx="7161014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Launched India's first full-service OSAT facility in Sanand, Gujarat via CG Semi subsidiary—commercial production starts FY26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61643" y="3251121"/>
            <a:ext cx="318254" cy="318254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876" y="3310295"/>
            <a:ext cx="199668" cy="1996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21343" y="3233499"/>
            <a:ext cx="266259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Strategic Acquisition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221343" y="3651052"/>
            <a:ext cx="716101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Acquired Renesas RF components business for $36M, expanding presence in India, USA, China, and Turkey</a:t>
            </a:r>
            <a:endParaRPr lang="en-US" sz="1100" dirty="0"/>
          </a:p>
        </p:txBody>
      </p:sp>
      <p:sp>
        <p:nvSpPr>
          <p:cNvPr id="13" name="Shape 8"/>
          <p:cNvSpPr/>
          <p:nvPr/>
        </p:nvSpPr>
        <p:spPr>
          <a:xfrm>
            <a:off x="761643" y="4177784"/>
            <a:ext cx="318254" cy="318254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876" y="4236958"/>
            <a:ext cx="199668" cy="19966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21343" y="4160163"/>
            <a:ext cx="26786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Infrastructure Orders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221343" y="4577715"/>
            <a:ext cx="716101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Secured ₹641 crore contract from Power Grid Corporation for high-voltage transformers and reactors</a:t>
            </a:r>
            <a:endParaRPr lang="en-US" sz="1100" dirty="0"/>
          </a:p>
        </p:txBody>
      </p:sp>
      <p:sp>
        <p:nvSpPr>
          <p:cNvPr id="17" name="Shape 11"/>
          <p:cNvSpPr/>
          <p:nvPr/>
        </p:nvSpPr>
        <p:spPr>
          <a:xfrm>
            <a:off x="761643" y="5104448"/>
            <a:ext cx="318254" cy="318254"/>
          </a:xfrm>
          <a:prstGeom prst="roundRect">
            <a:avLst>
              <a:gd name="adj" fmla="val 18667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876" y="5163622"/>
            <a:ext cx="199668" cy="19966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21343" y="5086826"/>
            <a:ext cx="266259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Capital Raise</a:t>
            </a:r>
            <a:endParaRPr lang="en-US" sz="2050" dirty="0"/>
          </a:p>
        </p:txBody>
      </p:sp>
      <p:sp>
        <p:nvSpPr>
          <p:cNvPr id="20" name="Text 13"/>
          <p:cNvSpPr/>
          <p:nvPr/>
        </p:nvSpPr>
        <p:spPr>
          <a:xfrm>
            <a:off x="1221343" y="5504378"/>
            <a:ext cx="7161014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Raised ₹3,000 crore through QIP to fund expansion and strategic initiatives</a:t>
            </a:r>
            <a:endParaRPr lang="en-US" sz="1100" dirty="0"/>
          </a:p>
        </p:txBody>
      </p:sp>
      <p:sp>
        <p:nvSpPr>
          <p:cNvPr id="21" name="Text 14"/>
          <p:cNvSpPr/>
          <p:nvPr/>
        </p:nvSpPr>
        <p:spPr>
          <a:xfrm>
            <a:off x="761643" y="5942767"/>
            <a:ext cx="1996916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Industry Tailwinds</a:t>
            </a:r>
            <a:endParaRPr lang="en-US" sz="1550" dirty="0"/>
          </a:p>
        </p:txBody>
      </p:sp>
      <p:sp>
        <p:nvSpPr>
          <p:cNvPr id="22" name="Text 15"/>
          <p:cNvSpPr/>
          <p:nvPr/>
        </p:nvSpPr>
        <p:spPr>
          <a:xfrm>
            <a:off x="761643" y="6404491"/>
            <a:ext cx="7620714" cy="67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Indian electrical equipment sector growing at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~10% CAGR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driven by government initiatives like PLI schemes, Green Energy Corridors, and the ₹76,000 crore Semiconductor Mission. Rising infrastructure investments, railway modernization, and electrification trends create sustained demand for CG Power's diversified portfolio.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48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Ratios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32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Liquidity Ratios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716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Ratio = Current Assets / Current Liability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3833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Quick Ratio = (Current Assets − Inventory) ÷ Current Liabilities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277320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Profitability Ratios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716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Gross Profit Margin = (Gross Profit / Revenue) * 100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83833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Operating Profit Margin = (EBIT / Revenue) * 100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30506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Return on Equity (ROE) = (PAT / Average Shareholders' Equity) * 100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15481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Return on Capital Employed (ROCE) = (EBIT / Capital Employed) * 100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613624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2660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Ratios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049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Valuation Ratios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Earnings per share (EPS)  = Net Profit / No. of shares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7010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Price to earnings ratio = Market Price per share / EPS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0497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Efficiency Ratio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20338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 Turnover Ratio = Revenue / Average Total Inventory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053132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Assets Turnover Ratio = Revenue / Average Total Assets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3395" y="387668"/>
            <a:ext cx="2156341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RATIOS</a:t>
            </a:r>
            <a:endParaRPr lang="en-US" sz="1650" dirty="0"/>
          </a:p>
        </p:txBody>
      </p:sp>
      <p:sp>
        <p:nvSpPr>
          <p:cNvPr id="3" name="Shape 1"/>
          <p:cNvSpPr/>
          <p:nvPr/>
        </p:nvSpPr>
        <p:spPr>
          <a:xfrm>
            <a:off x="493395" y="840343"/>
            <a:ext cx="13643610" cy="7079456"/>
          </a:xfrm>
          <a:prstGeom prst="roundRect">
            <a:avLst>
              <a:gd name="adj" fmla="val 5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1015" y="847963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592812" y="910471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 from Operations</a:t>
            </a:r>
            <a:endParaRPr lang="en-US" sz="700" dirty="0"/>
          </a:p>
        </p:txBody>
      </p:sp>
      <p:sp>
        <p:nvSpPr>
          <p:cNvPr id="6" name="Text 4"/>
          <p:cNvSpPr/>
          <p:nvPr/>
        </p:nvSpPr>
        <p:spPr>
          <a:xfrm>
            <a:off x="5351502" y="910471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2,752.77</a:t>
            </a:r>
            <a:endParaRPr lang="en-US" sz="700" dirty="0"/>
          </a:p>
        </p:txBody>
      </p:sp>
      <p:sp>
        <p:nvSpPr>
          <p:cNvPr id="7" name="Text 5"/>
          <p:cNvSpPr/>
          <p:nvPr/>
        </p:nvSpPr>
        <p:spPr>
          <a:xfrm>
            <a:off x="10384393" y="910471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2,878.05</a:t>
            </a:r>
            <a:endParaRPr lang="en-US" sz="700" dirty="0"/>
          </a:p>
        </p:txBody>
      </p:sp>
      <p:sp>
        <p:nvSpPr>
          <p:cNvPr id="8" name="Shape 6"/>
          <p:cNvSpPr/>
          <p:nvPr/>
        </p:nvSpPr>
        <p:spPr>
          <a:xfrm>
            <a:off x="501015" y="1119664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92812" y="1182172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 of Goods Sold (B):</a:t>
            </a:r>
            <a:endParaRPr lang="en-US" sz="700" dirty="0"/>
          </a:p>
        </p:txBody>
      </p:sp>
      <p:sp>
        <p:nvSpPr>
          <p:cNvPr id="10" name="Text 8"/>
          <p:cNvSpPr/>
          <p:nvPr/>
        </p:nvSpPr>
        <p:spPr>
          <a:xfrm>
            <a:off x="5351502" y="1182172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endParaRPr lang="en-US" sz="700" dirty="0"/>
          </a:p>
        </p:txBody>
      </p:sp>
      <p:sp>
        <p:nvSpPr>
          <p:cNvPr id="11" name="Text 9"/>
          <p:cNvSpPr/>
          <p:nvPr/>
        </p:nvSpPr>
        <p:spPr>
          <a:xfrm>
            <a:off x="10384393" y="1182172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endParaRPr lang="en-US" sz="700" dirty="0"/>
          </a:p>
        </p:txBody>
      </p:sp>
      <p:sp>
        <p:nvSpPr>
          <p:cNvPr id="12" name="Shape 10"/>
          <p:cNvSpPr/>
          <p:nvPr/>
        </p:nvSpPr>
        <p:spPr>
          <a:xfrm>
            <a:off x="501015" y="1391364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592812" y="1453872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 of materials consumed</a:t>
            </a:r>
            <a:endParaRPr lang="en-US" sz="700" dirty="0"/>
          </a:p>
        </p:txBody>
      </p:sp>
      <p:sp>
        <p:nvSpPr>
          <p:cNvPr id="14" name="Text 12"/>
          <p:cNvSpPr/>
          <p:nvPr/>
        </p:nvSpPr>
        <p:spPr>
          <a:xfrm>
            <a:off x="5351502" y="1453872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1,873.51</a:t>
            </a:r>
            <a:endParaRPr lang="en-US" sz="700" dirty="0"/>
          </a:p>
        </p:txBody>
      </p:sp>
      <p:sp>
        <p:nvSpPr>
          <p:cNvPr id="15" name="Text 13"/>
          <p:cNvSpPr/>
          <p:nvPr/>
        </p:nvSpPr>
        <p:spPr>
          <a:xfrm>
            <a:off x="10384393" y="1453872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1,923.59</a:t>
            </a:r>
            <a:endParaRPr lang="en-US" sz="700" dirty="0"/>
          </a:p>
        </p:txBody>
      </p:sp>
      <p:sp>
        <p:nvSpPr>
          <p:cNvPr id="16" name="Shape 14"/>
          <p:cNvSpPr/>
          <p:nvPr/>
        </p:nvSpPr>
        <p:spPr>
          <a:xfrm>
            <a:off x="501015" y="1663065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92812" y="1725573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Purchases of stock-in-trade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5351502" y="1725573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104.21</a:t>
            </a:r>
            <a:endParaRPr lang="en-US" sz="700" dirty="0"/>
          </a:p>
        </p:txBody>
      </p:sp>
      <p:sp>
        <p:nvSpPr>
          <p:cNvPr id="19" name="Text 17"/>
          <p:cNvSpPr/>
          <p:nvPr/>
        </p:nvSpPr>
        <p:spPr>
          <a:xfrm>
            <a:off x="10384393" y="1725573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104.19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501015" y="1934766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92812" y="1997273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Changes in inventories*</a:t>
            </a:r>
            <a:endParaRPr lang="en-US" sz="700" dirty="0"/>
          </a:p>
        </p:txBody>
      </p:sp>
      <p:sp>
        <p:nvSpPr>
          <p:cNvPr id="22" name="Text 20"/>
          <p:cNvSpPr/>
          <p:nvPr/>
        </p:nvSpPr>
        <p:spPr>
          <a:xfrm>
            <a:off x="5351502" y="1997273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-44.46</a:t>
            </a:r>
            <a:endParaRPr lang="en-US" sz="700" dirty="0"/>
          </a:p>
        </p:txBody>
      </p:sp>
      <p:sp>
        <p:nvSpPr>
          <p:cNvPr id="23" name="Text 21"/>
          <p:cNvSpPr/>
          <p:nvPr/>
        </p:nvSpPr>
        <p:spPr>
          <a:xfrm>
            <a:off x="10384393" y="1997273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-20.16</a:t>
            </a:r>
            <a:endParaRPr lang="en-US" sz="700" dirty="0"/>
          </a:p>
        </p:txBody>
      </p:sp>
      <p:sp>
        <p:nvSpPr>
          <p:cNvPr id="24" name="Shape 22"/>
          <p:cNvSpPr/>
          <p:nvPr/>
        </p:nvSpPr>
        <p:spPr>
          <a:xfrm>
            <a:off x="501015" y="2206466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92812" y="2268974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COGS-related Expenses (B)</a:t>
            </a:r>
            <a:endParaRPr lang="en-US" sz="700" dirty="0"/>
          </a:p>
        </p:txBody>
      </p:sp>
      <p:sp>
        <p:nvSpPr>
          <p:cNvPr id="26" name="Text 24"/>
          <p:cNvSpPr/>
          <p:nvPr/>
        </p:nvSpPr>
        <p:spPr>
          <a:xfrm>
            <a:off x="5351502" y="2268974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1,933.26</a:t>
            </a:r>
            <a:endParaRPr lang="en-US" sz="700" dirty="0"/>
          </a:p>
        </p:txBody>
      </p:sp>
      <p:sp>
        <p:nvSpPr>
          <p:cNvPr id="27" name="Text 25"/>
          <p:cNvSpPr/>
          <p:nvPr/>
        </p:nvSpPr>
        <p:spPr>
          <a:xfrm>
            <a:off x="10384393" y="2268974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2,007.62</a:t>
            </a:r>
            <a:endParaRPr lang="en-US" sz="700" dirty="0"/>
          </a:p>
        </p:txBody>
      </p:sp>
      <p:sp>
        <p:nvSpPr>
          <p:cNvPr id="28" name="Shape 26"/>
          <p:cNvSpPr/>
          <p:nvPr/>
        </p:nvSpPr>
        <p:spPr>
          <a:xfrm>
            <a:off x="501015" y="2478167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592812" y="2540675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Gross Profit (A - B)</a:t>
            </a:r>
            <a:endParaRPr lang="en-US" sz="700" dirty="0"/>
          </a:p>
        </p:txBody>
      </p:sp>
      <p:sp>
        <p:nvSpPr>
          <p:cNvPr id="30" name="Text 28"/>
          <p:cNvSpPr/>
          <p:nvPr/>
        </p:nvSpPr>
        <p:spPr>
          <a:xfrm>
            <a:off x="5351502" y="2540675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819.51</a:t>
            </a:r>
            <a:endParaRPr lang="en-US" sz="700" dirty="0"/>
          </a:p>
        </p:txBody>
      </p:sp>
      <p:sp>
        <p:nvSpPr>
          <p:cNvPr id="31" name="Text 29"/>
          <p:cNvSpPr/>
          <p:nvPr/>
        </p:nvSpPr>
        <p:spPr>
          <a:xfrm>
            <a:off x="10384393" y="2540675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870.43</a:t>
            </a:r>
            <a:endParaRPr lang="en-US" sz="700" dirty="0"/>
          </a:p>
        </p:txBody>
      </p:sp>
      <p:sp>
        <p:nvSpPr>
          <p:cNvPr id="32" name="Shape 30"/>
          <p:cNvSpPr/>
          <p:nvPr/>
        </p:nvSpPr>
        <p:spPr>
          <a:xfrm>
            <a:off x="501015" y="2749868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592812" y="2812375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PBT</a:t>
            </a:r>
            <a:endParaRPr lang="en-US" sz="700" dirty="0"/>
          </a:p>
        </p:txBody>
      </p:sp>
      <p:sp>
        <p:nvSpPr>
          <p:cNvPr id="34" name="Text 32"/>
          <p:cNvSpPr/>
          <p:nvPr/>
        </p:nvSpPr>
        <p:spPr>
          <a:xfrm>
            <a:off x="5351502" y="2812375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383.64</a:t>
            </a:r>
            <a:endParaRPr lang="en-US" sz="700" dirty="0"/>
          </a:p>
        </p:txBody>
      </p:sp>
      <p:sp>
        <p:nvSpPr>
          <p:cNvPr id="35" name="Text 33"/>
          <p:cNvSpPr/>
          <p:nvPr/>
        </p:nvSpPr>
        <p:spPr>
          <a:xfrm>
            <a:off x="10384393" y="2812375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363.78</a:t>
            </a:r>
            <a:endParaRPr lang="en-US" sz="700" dirty="0"/>
          </a:p>
        </p:txBody>
      </p:sp>
      <p:sp>
        <p:nvSpPr>
          <p:cNvPr id="36" name="Shape 34"/>
          <p:cNvSpPr/>
          <p:nvPr/>
        </p:nvSpPr>
        <p:spPr>
          <a:xfrm>
            <a:off x="501015" y="3021568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592812" y="3084076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PAT</a:t>
            </a:r>
            <a:endParaRPr lang="en-US" sz="700" dirty="0"/>
          </a:p>
        </p:txBody>
      </p:sp>
      <p:sp>
        <p:nvSpPr>
          <p:cNvPr id="38" name="Text 36"/>
          <p:cNvSpPr/>
          <p:nvPr/>
        </p:nvSpPr>
        <p:spPr>
          <a:xfrm>
            <a:off x="5351502" y="3084076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274.26</a:t>
            </a:r>
            <a:endParaRPr lang="en-US" sz="700" dirty="0"/>
          </a:p>
        </p:txBody>
      </p:sp>
      <p:sp>
        <p:nvSpPr>
          <p:cNvPr id="39" name="Text 37"/>
          <p:cNvSpPr/>
          <p:nvPr/>
        </p:nvSpPr>
        <p:spPr>
          <a:xfrm>
            <a:off x="10384393" y="3084076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266.87</a:t>
            </a:r>
            <a:endParaRPr lang="en-US" sz="700" dirty="0"/>
          </a:p>
        </p:txBody>
      </p:sp>
      <p:sp>
        <p:nvSpPr>
          <p:cNvPr id="40" name="Shape 38"/>
          <p:cNvSpPr/>
          <p:nvPr/>
        </p:nvSpPr>
        <p:spPr>
          <a:xfrm>
            <a:off x="501015" y="3293269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592812" y="3355777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Revenue/Profits (Consolidated, ₹ Cr)</a:t>
            </a:r>
            <a:endParaRPr lang="en-US" sz="700" dirty="0"/>
          </a:p>
        </p:txBody>
      </p:sp>
      <p:sp>
        <p:nvSpPr>
          <p:cNvPr id="42" name="Text 40"/>
          <p:cNvSpPr/>
          <p:nvPr/>
        </p:nvSpPr>
        <p:spPr>
          <a:xfrm>
            <a:off x="5351502" y="3355777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10.04</a:t>
            </a:r>
            <a:endParaRPr lang="en-US" sz="700" dirty="0"/>
          </a:p>
        </p:txBody>
      </p:sp>
      <p:sp>
        <p:nvSpPr>
          <p:cNvPr id="43" name="Text 41"/>
          <p:cNvSpPr/>
          <p:nvPr/>
        </p:nvSpPr>
        <p:spPr>
          <a:xfrm>
            <a:off x="10384393" y="3355777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10.78</a:t>
            </a:r>
            <a:endParaRPr lang="en-US" sz="700" dirty="0"/>
          </a:p>
        </p:txBody>
      </p:sp>
      <p:sp>
        <p:nvSpPr>
          <p:cNvPr id="44" name="Shape 42"/>
          <p:cNvSpPr/>
          <p:nvPr/>
        </p:nvSpPr>
        <p:spPr>
          <a:xfrm>
            <a:off x="501015" y="3564969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92812" y="3627477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Interest Expense (Consolidated, ₹ Cr)</a:t>
            </a:r>
            <a:endParaRPr lang="en-US" sz="700" dirty="0"/>
          </a:p>
        </p:txBody>
      </p:sp>
      <p:sp>
        <p:nvSpPr>
          <p:cNvPr id="46" name="Text 44"/>
          <p:cNvSpPr/>
          <p:nvPr/>
        </p:nvSpPr>
        <p:spPr>
          <a:xfrm>
            <a:off x="5351502" y="3627477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2.75</a:t>
            </a:r>
            <a:endParaRPr lang="en-US" sz="700" dirty="0"/>
          </a:p>
        </p:txBody>
      </p:sp>
      <p:sp>
        <p:nvSpPr>
          <p:cNvPr id="47" name="Text 45"/>
          <p:cNvSpPr/>
          <p:nvPr/>
        </p:nvSpPr>
        <p:spPr>
          <a:xfrm>
            <a:off x="10384393" y="3627477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2.19</a:t>
            </a:r>
            <a:endParaRPr lang="en-US" sz="700" dirty="0"/>
          </a:p>
        </p:txBody>
      </p:sp>
      <p:sp>
        <p:nvSpPr>
          <p:cNvPr id="48" name="Shape 46"/>
          <p:cNvSpPr/>
          <p:nvPr/>
        </p:nvSpPr>
        <p:spPr>
          <a:xfrm>
            <a:off x="501015" y="3836670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592812" y="3899178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EBIT</a:t>
            </a:r>
            <a:endParaRPr lang="en-US" sz="700" dirty="0"/>
          </a:p>
        </p:txBody>
      </p:sp>
      <p:sp>
        <p:nvSpPr>
          <p:cNvPr id="50" name="Text 48"/>
          <p:cNvSpPr/>
          <p:nvPr/>
        </p:nvSpPr>
        <p:spPr>
          <a:xfrm>
            <a:off x="5351502" y="3899178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386.39</a:t>
            </a:r>
            <a:endParaRPr lang="en-US" sz="700" dirty="0"/>
          </a:p>
        </p:txBody>
      </p:sp>
      <p:sp>
        <p:nvSpPr>
          <p:cNvPr id="51" name="Text 49"/>
          <p:cNvSpPr/>
          <p:nvPr/>
        </p:nvSpPr>
        <p:spPr>
          <a:xfrm>
            <a:off x="10384393" y="3899178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365.97</a:t>
            </a:r>
            <a:endParaRPr lang="en-US" sz="700" dirty="0"/>
          </a:p>
        </p:txBody>
      </p:sp>
      <p:sp>
        <p:nvSpPr>
          <p:cNvPr id="52" name="Shape 50"/>
          <p:cNvSpPr/>
          <p:nvPr/>
        </p:nvSpPr>
        <p:spPr>
          <a:xfrm>
            <a:off x="501015" y="4108371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592812" y="4170878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Operating profit margin</a:t>
            </a:r>
            <a:endParaRPr lang="en-US" sz="700" dirty="0"/>
          </a:p>
        </p:txBody>
      </p:sp>
      <p:sp>
        <p:nvSpPr>
          <p:cNvPr id="54" name="Text 52"/>
          <p:cNvSpPr/>
          <p:nvPr/>
        </p:nvSpPr>
        <p:spPr>
          <a:xfrm>
            <a:off x="5351502" y="4170878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0.14</a:t>
            </a:r>
            <a:endParaRPr lang="en-US" sz="700" dirty="0"/>
          </a:p>
        </p:txBody>
      </p:sp>
      <p:sp>
        <p:nvSpPr>
          <p:cNvPr id="55" name="Text 53"/>
          <p:cNvSpPr/>
          <p:nvPr/>
        </p:nvSpPr>
        <p:spPr>
          <a:xfrm>
            <a:off x="10384393" y="4170878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0.13</a:t>
            </a:r>
            <a:endParaRPr lang="en-US" sz="700" dirty="0"/>
          </a:p>
        </p:txBody>
      </p:sp>
      <p:sp>
        <p:nvSpPr>
          <p:cNvPr id="56" name="Shape 54"/>
          <p:cNvSpPr/>
          <p:nvPr/>
        </p:nvSpPr>
        <p:spPr>
          <a:xfrm>
            <a:off x="501015" y="4380071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7" name="Text 55"/>
          <p:cNvSpPr/>
          <p:nvPr/>
        </p:nvSpPr>
        <p:spPr>
          <a:xfrm>
            <a:off x="592812" y="4442579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Gross profit margin</a:t>
            </a:r>
            <a:endParaRPr lang="en-US" sz="700" dirty="0"/>
          </a:p>
        </p:txBody>
      </p:sp>
      <p:sp>
        <p:nvSpPr>
          <p:cNvPr id="58" name="Text 56"/>
          <p:cNvSpPr/>
          <p:nvPr/>
        </p:nvSpPr>
        <p:spPr>
          <a:xfrm>
            <a:off x="5351502" y="4442579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0.30</a:t>
            </a:r>
            <a:endParaRPr lang="en-US" sz="700" dirty="0"/>
          </a:p>
        </p:txBody>
      </p:sp>
      <p:sp>
        <p:nvSpPr>
          <p:cNvPr id="59" name="Text 57"/>
          <p:cNvSpPr/>
          <p:nvPr/>
        </p:nvSpPr>
        <p:spPr>
          <a:xfrm>
            <a:off x="10384393" y="4442579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0.30</a:t>
            </a:r>
            <a:endParaRPr lang="en-US" sz="700" dirty="0"/>
          </a:p>
        </p:txBody>
      </p:sp>
      <p:sp>
        <p:nvSpPr>
          <p:cNvPr id="60" name="Shape 58"/>
          <p:cNvSpPr/>
          <p:nvPr/>
        </p:nvSpPr>
        <p:spPr>
          <a:xfrm>
            <a:off x="501015" y="4651772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592812" y="4714280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ROE (Return on Net Worth)</a:t>
            </a:r>
            <a:endParaRPr lang="en-US" sz="700" dirty="0"/>
          </a:p>
        </p:txBody>
      </p:sp>
      <p:sp>
        <p:nvSpPr>
          <p:cNvPr id="62" name="Text 60"/>
          <p:cNvSpPr/>
          <p:nvPr/>
        </p:nvSpPr>
        <p:spPr>
          <a:xfrm>
            <a:off x="5351502" y="4714280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0.29</a:t>
            </a:r>
            <a:endParaRPr lang="en-US" sz="700" dirty="0"/>
          </a:p>
        </p:txBody>
      </p:sp>
      <p:sp>
        <p:nvSpPr>
          <p:cNvPr id="63" name="Text 61"/>
          <p:cNvSpPr/>
          <p:nvPr/>
        </p:nvSpPr>
        <p:spPr>
          <a:xfrm>
            <a:off x="10384393" y="4714280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0.27</a:t>
            </a:r>
            <a:endParaRPr lang="en-US" sz="700" dirty="0"/>
          </a:p>
        </p:txBody>
      </p:sp>
      <p:sp>
        <p:nvSpPr>
          <p:cNvPr id="64" name="Shape 62"/>
          <p:cNvSpPr/>
          <p:nvPr/>
        </p:nvSpPr>
        <p:spPr>
          <a:xfrm>
            <a:off x="501015" y="4923472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5" name="Text 63"/>
          <p:cNvSpPr/>
          <p:nvPr/>
        </p:nvSpPr>
        <p:spPr>
          <a:xfrm>
            <a:off x="592812" y="4985980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ROCE (Return on Capital Employed)</a:t>
            </a:r>
            <a:endParaRPr lang="en-US" sz="700" dirty="0"/>
          </a:p>
        </p:txBody>
      </p:sp>
      <p:sp>
        <p:nvSpPr>
          <p:cNvPr id="66" name="Text 64"/>
          <p:cNvSpPr/>
          <p:nvPr/>
        </p:nvSpPr>
        <p:spPr>
          <a:xfrm>
            <a:off x="5351502" y="4985980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0.39</a:t>
            </a:r>
            <a:endParaRPr lang="en-US" sz="700" dirty="0"/>
          </a:p>
        </p:txBody>
      </p:sp>
      <p:sp>
        <p:nvSpPr>
          <p:cNvPr id="67" name="Text 65"/>
          <p:cNvSpPr/>
          <p:nvPr/>
        </p:nvSpPr>
        <p:spPr>
          <a:xfrm>
            <a:off x="10384393" y="4985980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0.35</a:t>
            </a:r>
            <a:endParaRPr lang="en-US" sz="700" dirty="0"/>
          </a:p>
        </p:txBody>
      </p:sp>
      <p:sp>
        <p:nvSpPr>
          <p:cNvPr id="68" name="Shape 66"/>
          <p:cNvSpPr/>
          <p:nvPr/>
        </p:nvSpPr>
        <p:spPr>
          <a:xfrm>
            <a:off x="501015" y="5195173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592812" y="5257681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ROE/ROCE</a:t>
            </a:r>
            <a:endParaRPr lang="en-US" sz="700" dirty="0"/>
          </a:p>
        </p:txBody>
      </p:sp>
      <p:sp>
        <p:nvSpPr>
          <p:cNvPr id="70" name="Text 68"/>
          <p:cNvSpPr/>
          <p:nvPr/>
        </p:nvSpPr>
        <p:spPr>
          <a:xfrm>
            <a:off x="5351502" y="5257681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0.75</a:t>
            </a:r>
            <a:endParaRPr lang="en-US" sz="700" dirty="0"/>
          </a:p>
        </p:txBody>
      </p:sp>
      <p:sp>
        <p:nvSpPr>
          <p:cNvPr id="71" name="Text 69"/>
          <p:cNvSpPr/>
          <p:nvPr/>
        </p:nvSpPr>
        <p:spPr>
          <a:xfrm>
            <a:off x="10384393" y="5257681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0.76</a:t>
            </a:r>
            <a:endParaRPr lang="en-US" sz="700" dirty="0"/>
          </a:p>
        </p:txBody>
      </p:sp>
      <p:sp>
        <p:nvSpPr>
          <p:cNvPr id="72" name="Shape 70"/>
          <p:cNvSpPr/>
          <p:nvPr/>
        </p:nvSpPr>
        <p:spPr>
          <a:xfrm>
            <a:off x="501015" y="5466874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3" name="Text 71"/>
          <p:cNvSpPr/>
          <p:nvPr/>
        </p:nvSpPr>
        <p:spPr>
          <a:xfrm>
            <a:off x="592812" y="5529382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Basic EPS (₹)</a:t>
            </a:r>
            <a:endParaRPr lang="en-US" sz="700" dirty="0"/>
          </a:p>
        </p:txBody>
      </p:sp>
      <p:sp>
        <p:nvSpPr>
          <p:cNvPr id="74" name="Text 72"/>
          <p:cNvSpPr/>
          <p:nvPr/>
        </p:nvSpPr>
        <p:spPr>
          <a:xfrm>
            <a:off x="5351502" y="5529382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1.80</a:t>
            </a:r>
            <a:endParaRPr lang="en-US" sz="700" dirty="0"/>
          </a:p>
        </p:txBody>
      </p:sp>
      <p:sp>
        <p:nvSpPr>
          <p:cNvPr id="75" name="Text 73"/>
          <p:cNvSpPr/>
          <p:nvPr/>
        </p:nvSpPr>
        <p:spPr>
          <a:xfrm>
            <a:off x="10384393" y="5529382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1.87</a:t>
            </a:r>
            <a:endParaRPr lang="en-US" sz="700" dirty="0"/>
          </a:p>
        </p:txBody>
      </p:sp>
      <p:sp>
        <p:nvSpPr>
          <p:cNvPr id="76" name="Shape 74"/>
          <p:cNvSpPr/>
          <p:nvPr/>
        </p:nvSpPr>
        <p:spPr>
          <a:xfrm>
            <a:off x="501015" y="5738574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592812" y="5801082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Interest Coverage Ratio (Calculated)</a:t>
            </a:r>
            <a:endParaRPr lang="en-US" sz="700" dirty="0"/>
          </a:p>
        </p:txBody>
      </p:sp>
      <p:sp>
        <p:nvSpPr>
          <p:cNvPr id="78" name="Text 76"/>
          <p:cNvSpPr/>
          <p:nvPr/>
        </p:nvSpPr>
        <p:spPr>
          <a:xfrm>
            <a:off x="5351502" y="5801082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139.5x</a:t>
            </a:r>
            <a:endParaRPr lang="en-US" sz="700" dirty="0"/>
          </a:p>
        </p:txBody>
      </p:sp>
      <p:sp>
        <p:nvSpPr>
          <p:cNvPr id="79" name="Text 77"/>
          <p:cNvSpPr/>
          <p:nvPr/>
        </p:nvSpPr>
        <p:spPr>
          <a:xfrm>
            <a:off x="10384393" y="5801082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166.1x</a:t>
            </a:r>
            <a:endParaRPr lang="en-US" sz="700" dirty="0"/>
          </a:p>
        </p:txBody>
      </p:sp>
      <p:sp>
        <p:nvSpPr>
          <p:cNvPr id="80" name="Shape 78"/>
          <p:cNvSpPr/>
          <p:nvPr/>
        </p:nvSpPr>
        <p:spPr>
          <a:xfrm>
            <a:off x="501015" y="6010275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592812" y="6072783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Current Assets</a:t>
            </a:r>
            <a:endParaRPr lang="en-US" sz="700" dirty="0"/>
          </a:p>
        </p:txBody>
      </p:sp>
      <p:sp>
        <p:nvSpPr>
          <p:cNvPr id="82" name="Text 80"/>
          <p:cNvSpPr/>
          <p:nvPr/>
        </p:nvSpPr>
        <p:spPr>
          <a:xfrm>
            <a:off x="5351502" y="6072783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5,251.33</a:t>
            </a:r>
            <a:endParaRPr lang="en-US" sz="700" dirty="0"/>
          </a:p>
        </p:txBody>
      </p:sp>
      <p:sp>
        <p:nvSpPr>
          <p:cNvPr id="83" name="Text 81"/>
          <p:cNvSpPr/>
          <p:nvPr/>
        </p:nvSpPr>
        <p:spPr>
          <a:xfrm>
            <a:off x="10384393" y="6072783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5,251.33</a:t>
            </a:r>
            <a:endParaRPr lang="en-US" sz="700" dirty="0"/>
          </a:p>
        </p:txBody>
      </p:sp>
      <p:sp>
        <p:nvSpPr>
          <p:cNvPr id="84" name="Shape 82"/>
          <p:cNvSpPr/>
          <p:nvPr/>
        </p:nvSpPr>
        <p:spPr>
          <a:xfrm>
            <a:off x="501015" y="6281976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5" name="Text 83"/>
          <p:cNvSpPr/>
          <p:nvPr/>
        </p:nvSpPr>
        <p:spPr>
          <a:xfrm>
            <a:off x="592812" y="6344483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 Current Liabilities</a:t>
            </a:r>
            <a:endParaRPr lang="en-US" sz="700" dirty="0"/>
          </a:p>
        </p:txBody>
      </p:sp>
      <p:sp>
        <p:nvSpPr>
          <p:cNvPr id="86" name="Text 84"/>
          <p:cNvSpPr/>
          <p:nvPr/>
        </p:nvSpPr>
        <p:spPr>
          <a:xfrm>
            <a:off x="5351502" y="6344483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3,125.70</a:t>
            </a:r>
            <a:endParaRPr lang="en-US" sz="700" dirty="0"/>
          </a:p>
        </p:txBody>
      </p:sp>
      <p:sp>
        <p:nvSpPr>
          <p:cNvPr id="87" name="Text 85"/>
          <p:cNvSpPr/>
          <p:nvPr/>
        </p:nvSpPr>
        <p:spPr>
          <a:xfrm>
            <a:off x="10384393" y="6344483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3,125.70</a:t>
            </a:r>
            <a:endParaRPr lang="en-US" sz="700" dirty="0"/>
          </a:p>
        </p:txBody>
      </p:sp>
      <p:sp>
        <p:nvSpPr>
          <p:cNvPr id="88" name="Shape 86"/>
          <p:cNvSpPr/>
          <p:nvPr/>
        </p:nvSpPr>
        <p:spPr>
          <a:xfrm>
            <a:off x="501015" y="6553676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592812" y="6616184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</a:t>
            </a:r>
            <a:endParaRPr lang="en-US" sz="700" dirty="0"/>
          </a:p>
        </p:txBody>
      </p:sp>
      <p:sp>
        <p:nvSpPr>
          <p:cNvPr id="90" name="Text 88"/>
          <p:cNvSpPr/>
          <p:nvPr/>
        </p:nvSpPr>
        <p:spPr>
          <a:xfrm>
            <a:off x="5351502" y="6616184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1,136.71</a:t>
            </a:r>
            <a:endParaRPr lang="en-US" sz="700" dirty="0"/>
          </a:p>
        </p:txBody>
      </p:sp>
      <p:sp>
        <p:nvSpPr>
          <p:cNvPr id="91" name="Text 89"/>
          <p:cNvSpPr/>
          <p:nvPr/>
        </p:nvSpPr>
        <p:spPr>
          <a:xfrm>
            <a:off x="10384393" y="6616184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1,136.71</a:t>
            </a:r>
            <a:endParaRPr lang="en-US" sz="700" dirty="0"/>
          </a:p>
        </p:txBody>
      </p:sp>
      <p:sp>
        <p:nvSpPr>
          <p:cNvPr id="92" name="Shape 90"/>
          <p:cNvSpPr/>
          <p:nvPr/>
        </p:nvSpPr>
        <p:spPr>
          <a:xfrm>
            <a:off x="501015" y="6825377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592812" y="6887885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Inventory Turnover Ratio</a:t>
            </a:r>
            <a:endParaRPr lang="en-US" sz="700" dirty="0"/>
          </a:p>
        </p:txBody>
      </p:sp>
      <p:sp>
        <p:nvSpPr>
          <p:cNvPr id="94" name="Text 92"/>
          <p:cNvSpPr/>
          <p:nvPr/>
        </p:nvSpPr>
        <p:spPr>
          <a:xfrm>
            <a:off x="5351502" y="6887885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1.70</a:t>
            </a:r>
            <a:endParaRPr lang="en-US" sz="700" dirty="0"/>
          </a:p>
        </p:txBody>
      </p:sp>
      <p:sp>
        <p:nvSpPr>
          <p:cNvPr id="95" name="Text 93"/>
          <p:cNvSpPr/>
          <p:nvPr/>
        </p:nvSpPr>
        <p:spPr>
          <a:xfrm>
            <a:off x="10384393" y="6887885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1.77</a:t>
            </a:r>
            <a:endParaRPr lang="en-US" sz="700" dirty="0"/>
          </a:p>
        </p:txBody>
      </p:sp>
      <p:sp>
        <p:nvSpPr>
          <p:cNvPr id="96" name="Shape 94"/>
          <p:cNvSpPr/>
          <p:nvPr/>
        </p:nvSpPr>
        <p:spPr>
          <a:xfrm>
            <a:off x="501015" y="7097078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592812" y="7159585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Assets Turnover Ratio</a:t>
            </a:r>
            <a:endParaRPr lang="en-US" sz="700" dirty="0"/>
          </a:p>
        </p:txBody>
      </p:sp>
      <p:sp>
        <p:nvSpPr>
          <p:cNvPr id="98" name="Text 96"/>
          <p:cNvSpPr/>
          <p:nvPr/>
        </p:nvSpPr>
        <p:spPr>
          <a:xfrm>
            <a:off x="5351502" y="7159585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1.48</a:t>
            </a:r>
            <a:endParaRPr lang="en-US" sz="700" dirty="0"/>
          </a:p>
        </p:txBody>
      </p:sp>
      <p:sp>
        <p:nvSpPr>
          <p:cNvPr id="99" name="Text 97"/>
          <p:cNvSpPr/>
          <p:nvPr/>
        </p:nvSpPr>
        <p:spPr>
          <a:xfrm>
            <a:off x="10384393" y="7159585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1.55</a:t>
            </a:r>
            <a:endParaRPr lang="en-US" sz="700" dirty="0"/>
          </a:p>
        </p:txBody>
      </p:sp>
      <p:sp>
        <p:nvSpPr>
          <p:cNvPr id="100" name="Shape 98"/>
          <p:cNvSpPr/>
          <p:nvPr/>
        </p:nvSpPr>
        <p:spPr>
          <a:xfrm>
            <a:off x="501015" y="7368778"/>
            <a:ext cx="13628370" cy="2717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1" name="Text 99"/>
          <p:cNvSpPr/>
          <p:nvPr/>
        </p:nvSpPr>
        <p:spPr>
          <a:xfrm>
            <a:off x="592812" y="7431286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Current Ratio</a:t>
            </a:r>
            <a:endParaRPr lang="en-US" sz="700" dirty="0"/>
          </a:p>
        </p:txBody>
      </p:sp>
      <p:sp>
        <p:nvSpPr>
          <p:cNvPr id="102" name="Text 100"/>
          <p:cNvSpPr/>
          <p:nvPr/>
        </p:nvSpPr>
        <p:spPr>
          <a:xfrm>
            <a:off x="5351502" y="7431286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1.68</a:t>
            </a:r>
            <a:endParaRPr lang="en-US" sz="700" dirty="0"/>
          </a:p>
        </p:txBody>
      </p:sp>
      <p:sp>
        <p:nvSpPr>
          <p:cNvPr id="103" name="Text 101"/>
          <p:cNvSpPr/>
          <p:nvPr/>
        </p:nvSpPr>
        <p:spPr>
          <a:xfrm>
            <a:off x="10384393" y="7431286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1.68</a:t>
            </a:r>
            <a:endParaRPr lang="en-US" sz="700" dirty="0"/>
          </a:p>
        </p:txBody>
      </p:sp>
      <p:sp>
        <p:nvSpPr>
          <p:cNvPr id="104" name="Shape 102"/>
          <p:cNvSpPr/>
          <p:nvPr/>
        </p:nvSpPr>
        <p:spPr>
          <a:xfrm>
            <a:off x="501015" y="7640479"/>
            <a:ext cx="13628370" cy="27170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5" name="Text 103"/>
          <p:cNvSpPr/>
          <p:nvPr/>
        </p:nvSpPr>
        <p:spPr>
          <a:xfrm>
            <a:off x="592812" y="7702987"/>
            <a:ext cx="4567952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Quick Ratio</a:t>
            </a:r>
            <a:endParaRPr lang="en-US" sz="700" dirty="0"/>
          </a:p>
        </p:txBody>
      </p:sp>
      <p:sp>
        <p:nvSpPr>
          <p:cNvPr id="106" name="Text 104"/>
          <p:cNvSpPr/>
          <p:nvPr/>
        </p:nvSpPr>
        <p:spPr>
          <a:xfrm>
            <a:off x="5351502" y="7702987"/>
            <a:ext cx="484215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1.32</a:t>
            </a:r>
            <a:endParaRPr lang="en-US" sz="700" dirty="0"/>
          </a:p>
        </p:txBody>
      </p:sp>
      <p:sp>
        <p:nvSpPr>
          <p:cNvPr id="107" name="Text 105"/>
          <p:cNvSpPr/>
          <p:nvPr/>
        </p:nvSpPr>
        <p:spPr>
          <a:xfrm>
            <a:off x="10384393" y="7702987"/>
            <a:ext cx="3653433" cy="146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1.32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2025-11-14T05:15:45Z</dcterms:created>
  <dcterms:modified xsi:type="dcterms:W3CDTF">2025-11-14T05:15:45Z</dcterms:modified>
</cp:coreProperties>
</file>